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57" r:id="rId4"/>
    <p:sldId id="261" r:id="rId5"/>
    <p:sldId id="258" r:id="rId6"/>
    <p:sldId id="260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EF5FA0-9438-4885-9240-FC9A9233F97F}">
          <p14:sldIdLst>
            <p14:sldId id="259"/>
            <p14:sldId id="256"/>
            <p14:sldId id="257"/>
            <p14:sldId id="261"/>
            <p14:sldId id="258"/>
            <p14:sldId id="260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3C34"/>
    <a:srgbClr val="897B95"/>
    <a:srgbClr val="674884"/>
    <a:srgbClr val="B26A69"/>
    <a:srgbClr val="951B1C"/>
    <a:srgbClr val="6A9C60"/>
    <a:srgbClr val="1E701E"/>
    <a:srgbClr val="B28254"/>
    <a:srgbClr val="B25809"/>
    <a:srgbClr val="798B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4660"/>
  </p:normalViewPr>
  <p:slideViewPr>
    <p:cSldViewPr>
      <p:cViewPr>
        <p:scale>
          <a:sx n="50" d="100"/>
          <a:sy n="50" d="100"/>
        </p:scale>
        <p:origin x="-1872" y="-4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7223B-A512-4D2E-9578-3B4356B815F6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AC6F-76E5-488C-8CF5-8448FF75D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1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1AC6F-76E5-488C-8CF5-8448FF75D1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78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8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2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8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7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02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3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7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2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C80B5-1734-4FC9-8F72-0C7543F7E92B}" type="datetimeFigureOut">
              <a:rPr lang="en-US" smtClean="0"/>
              <a:t>8/30/2014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B0288-A008-47E4-A9F8-3C6F3079A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4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3566592" y="4396494"/>
            <a:ext cx="1907712" cy="248858"/>
          </a:xfrm>
          <a:prstGeom prst="chevron">
            <a:avLst>
              <a:gd name="adj" fmla="val 20997"/>
            </a:avLst>
          </a:prstGeom>
          <a:solidFill>
            <a:srgbClr val="CFE7F5"/>
          </a:solidFill>
          <a:ln>
            <a:solidFill>
              <a:srgbClr val="4C4C4C"/>
            </a:solidFill>
          </a:ln>
        </p:spPr>
      </p:sp>
      <p:sp>
        <p:nvSpPr>
          <p:cNvPr id="38" name="CustomShape 2"/>
          <p:cNvSpPr/>
          <p:nvPr/>
        </p:nvSpPr>
        <p:spPr>
          <a:xfrm>
            <a:off x="3068928" y="4396494"/>
            <a:ext cx="248832" cy="248858"/>
          </a:xfrm>
          <a:prstGeom prst="homePlate">
            <a:avLst>
              <a:gd name="adj" fmla="val 16200"/>
            </a:avLst>
          </a:prstGeom>
          <a:solidFill>
            <a:srgbClr val="CFE7F5"/>
          </a:solidFill>
          <a:ln>
            <a:solidFill>
              <a:srgbClr val="4C4C4C"/>
            </a:solidFill>
          </a:ln>
        </p:spPr>
      </p:sp>
      <p:sp>
        <p:nvSpPr>
          <p:cNvPr id="39" name="CustomShape 3"/>
          <p:cNvSpPr/>
          <p:nvPr/>
        </p:nvSpPr>
        <p:spPr>
          <a:xfrm>
            <a:off x="3255062" y="4396494"/>
            <a:ext cx="248832" cy="248858"/>
          </a:xfrm>
          <a:prstGeom prst="chevron">
            <a:avLst>
              <a:gd name="adj" fmla="val 16200"/>
            </a:avLst>
          </a:prstGeom>
          <a:solidFill>
            <a:srgbClr val="CFE7F5"/>
          </a:solidFill>
          <a:ln>
            <a:solidFill>
              <a:srgbClr val="4C4C4C"/>
            </a:solidFill>
          </a:ln>
        </p:spPr>
      </p:sp>
      <p:sp>
        <p:nvSpPr>
          <p:cNvPr id="40" name="CustomShape 4"/>
          <p:cNvSpPr/>
          <p:nvPr/>
        </p:nvSpPr>
        <p:spPr>
          <a:xfrm>
            <a:off x="3433359" y="4396494"/>
            <a:ext cx="248832" cy="248858"/>
          </a:xfrm>
          <a:prstGeom prst="chevron">
            <a:avLst>
              <a:gd name="adj" fmla="val 16200"/>
            </a:avLst>
          </a:prstGeom>
          <a:solidFill>
            <a:srgbClr val="CFE7F5"/>
          </a:solidFill>
          <a:ln>
            <a:solidFill>
              <a:srgbClr val="4C4C4C"/>
            </a:solidFill>
          </a:ln>
        </p:spPr>
      </p:sp>
      <p:sp>
        <p:nvSpPr>
          <p:cNvPr id="41" name="CustomShape 5"/>
          <p:cNvSpPr/>
          <p:nvPr/>
        </p:nvSpPr>
        <p:spPr>
          <a:xfrm flipH="1">
            <a:off x="2564080" y="4738755"/>
            <a:ext cx="1907712" cy="248858"/>
          </a:xfrm>
          <a:prstGeom prst="chevron">
            <a:avLst>
              <a:gd name="adj" fmla="val 20997"/>
            </a:avLst>
          </a:prstGeom>
          <a:solidFill>
            <a:srgbClr val="CFE7F5"/>
          </a:solidFill>
          <a:ln>
            <a:solidFill>
              <a:srgbClr val="4C4C4C"/>
            </a:solidFill>
          </a:ln>
        </p:spPr>
      </p:sp>
      <p:sp>
        <p:nvSpPr>
          <p:cNvPr id="42" name="CustomShape 6"/>
          <p:cNvSpPr/>
          <p:nvPr/>
        </p:nvSpPr>
        <p:spPr>
          <a:xfrm flipH="1">
            <a:off x="4720624" y="4738755"/>
            <a:ext cx="248832" cy="248858"/>
          </a:xfrm>
          <a:prstGeom prst="homePlate">
            <a:avLst>
              <a:gd name="adj" fmla="val 16200"/>
            </a:avLst>
          </a:prstGeom>
          <a:solidFill>
            <a:srgbClr val="CFE7F5"/>
          </a:solidFill>
          <a:ln>
            <a:solidFill>
              <a:srgbClr val="4C4C4C"/>
            </a:solidFill>
          </a:ln>
        </p:spPr>
      </p:sp>
      <p:sp>
        <p:nvSpPr>
          <p:cNvPr id="43" name="CustomShape 7"/>
          <p:cNvSpPr/>
          <p:nvPr/>
        </p:nvSpPr>
        <p:spPr>
          <a:xfrm flipH="1">
            <a:off x="4534490" y="4738755"/>
            <a:ext cx="248832" cy="248858"/>
          </a:xfrm>
          <a:prstGeom prst="chevron">
            <a:avLst>
              <a:gd name="adj" fmla="val 16200"/>
            </a:avLst>
          </a:prstGeom>
          <a:solidFill>
            <a:srgbClr val="CFE7F5"/>
          </a:solidFill>
          <a:ln>
            <a:solidFill>
              <a:srgbClr val="4C4C4C"/>
            </a:solidFill>
          </a:ln>
        </p:spPr>
      </p:sp>
      <p:sp>
        <p:nvSpPr>
          <p:cNvPr id="44" name="CustomShape 8"/>
          <p:cNvSpPr/>
          <p:nvPr/>
        </p:nvSpPr>
        <p:spPr>
          <a:xfrm flipH="1">
            <a:off x="4356193" y="4738755"/>
            <a:ext cx="248832" cy="248858"/>
          </a:xfrm>
          <a:prstGeom prst="chevron">
            <a:avLst>
              <a:gd name="adj" fmla="val 16200"/>
            </a:avLst>
          </a:prstGeom>
          <a:solidFill>
            <a:srgbClr val="CFE7F5"/>
          </a:solidFill>
          <a:ln>
            <a:solidFill>
              <a:srgbClr val="4C4C4C"/>
            </a:solidFill>
          </a:ln>
        </p:spPr>
      </p:sp>
      <p:sp>
        <p:nvSpPr>
          <p:cNvPr id="45" name="CustomShape 9"/>
          <p:cNvSpPr/>
          <p:nvPr/>
        </p:nvSpPr>
        <p:spPr>
          <a:xfrm>
            <a:off x="1161216" y="3566968"/>
            <a:ext cx="1907712" cy="2239723"/>
          </a:xfrm>
          <a:prstGeom prst="rect">
            <a:avLst/>
          </a:prstGeom>
          <a:solidFill>
            <a:srgbClr val="E6E6E6"/>
          </a:solidFill>
          <a:ln>
            <a:solidFill>
              <a:srgbClr val="4C4C4C"/>
            </a:solidFill>
          </a:ln>
        </p:spPr>
      </p:sp>
      <p:sp>
        <p:nvSpPr>
          <p:cNvPr id="46" name="CustomShape 10"/>
          <p:cNvSpPr/>
          <p:nvPr/>
        </p:nvSpPr>
        <p:spPr>
          <a:xfrm>
            <a:off x="4959006" y="3519286"/>
            <a:ext cx="2671842" cy="2239723"/>
          </a:xfrm>
          <a:prstGeom prst="flowChartMagneticDisk">
            <a:avLst/>
          </a:prstGeom>
          <a:solidFill>
            <a:srgbClr val="E6E6E6"/>
          </a:solidFill>
          <a:ln>
            <a:solidFill>
              <a:srgbClr val="4C4C4C"/>
            </a:solidFill>
          </a:ln>
        </p:spPr>
      </p:sp>
      <p:sp>
        <p:nvSpPr>
          <p:cNvPr id="47" name="CustomShape 11"/>
          <p:cNvSpPr/>
          <p:nvPr/>
        </p:nvSpPr>
        <p:spPr>
          <a:xfrm>
            <a:off x="5672847" y="3649919"/>
            <a:ext cx="1244160" cy="414764"/>
          </a:xfrm>
          <a:prstGeom prst="rect">
            <a:avLst/>
          </a:prstGeom>
        </p:spPr>
        <p:txBody>
          <a:bodyPr wrap="none" lIns="81639" tIns="40820" rIns="81639" bIns="40820" anchor="ctr"/>
          <a:lstStyle/>
          <a:p>
            <a:pPr algn="ctr"/>
            <a:r>
              <a:rPr lang="en-US"/>
              <a:t>Server Side</a:t>
            </a:r>
            <a:endParaRPr/>
          </a:p>
        </p:txBody>
      </p:sp>
      <p:pic>
        <p:nvPicPr>
          <p:cNvPr id="48" name="Picture 47"/>
          <p:cNvPicPr/>
          <p:nvPr/>
        </p:nvPicPr>
        <p:blipFill>
          <a:blip r:embed="rId2"/>
          <a:stretch>
            <a:fillRect/>
          </a:stretch>
        </p:blipFill>
        <p:spPr>
          <a:xfrm>
            <a:off x="5930496" y="4361222"/>
            <a:ext cx="622080" cy="472896"/>
          </a:xfrm>
          <a:prstGeom prst="rect">
            <a:avLst/>
          </a:prstGeom>
        </p:spPr>
      </p:pic>
      <p:sp>
        <p:nvSpPr>
          <p:cNvPr id="49" name="CustomShape 12"/>
          <p:cNvSpPr/>
          <p:nvPr/>
        </p:nvSpPr>
        <p:spPr>
          <a:xfrm>
            <a:off x="5059584" y="4959527"/>
            <a:ext cx="746496" cy="497716"/>
          </a:xfrm>
          <a:prstGeom prst="flowChartDocument">
            <a:avLst/>
          </a:prstGeom>
          <a:solidFill>
            <a:srgbClr val="999999"/>
          </a:solidFill>
          <a:ln>
            <a:solidFill>
              <a:srgbClr val="4C4C4C"/>
            </a:solidFill>
          </a:ln>
        </p:spPr>
        <p:txBody>
          <a:bodyPr wrap="none" lIns="81639" tIns="40820" rIns="81639" bIns="40820" anchor="ctr"/>
          <a:lstStyle/>
          <a:p>
            <a:pPr algn="ctr"/>
            <a:r>
              <a:rPr lang="en-US" sz="1300">
                <a:solidFill>
                  <a:srgbClr val="4C4C4C"/>
                </a:solidFill>
              </a:rPr>
              <a:t>Shiny</a:t>
            </a:r>
            <a:endParaRPr/>
          </a:p>
        </p:txBody>
      </p:sp>
      <p:sp>
        <p:nvSpPr>
          <p:cNvPr id="50" name="CustomShape 13"/>
          <p:cNvSpPr/>
          <p:nvPr/>
        </p:nvSpPr>
        <p:spPr>
          <a:xfrm>
            <a:off x="5921679" y="4959527"/>
            <a:ext cx="746496" cy="497716"/>
          </a:xfrm>
          <a:prstGeom prst="flowChartDocument">
            <a:avLst/>
          </a:prstGeom>
          <a:solidFill>
            <a:srgbClr val="999999"/>
          </a:solidFill>
          <a:ln>
            <a:solidFill>
              <a:srgbClr val="4C4C4C"/>
            </a:solidFill>
          </a:ln>
        </p:spPr>
        <p:txBody>
          <a:bodyPr wrap="none" lIns="81639" tIns="40820" rIns="81639" bIns="40820" anchor="ctr"/>
          <a:lstStyle/>
          <a:p>
            <a:pPr algn="ctr"/>
            <a:r>
              <a:rPr lang="en-US" sz="1300">
                <a:solidFill>
                  <a:srgbClr val="4C4C4C"/>
                </a:solidFill>
              </a:rPr>
              <a:t>igraph</a:t>
            </a:r>
            <a:endParaRPr/>
          </a:p>
        </p:txBody>
      </p:sp>
      <p:sp>
        <p:nvSpPr>
          <p:cNvPr id="51" name="CustomShape 14"/>
          <p:cNvSpPr/>
          <p:nvPr/>
        </p:nvSpPr>
        <p:spPr>
          <a:xfrm>
            <a:off x="6790958" y="4959527"/>
            <a:ext cx="746496" cy="497716"/>
          </a:xfrm>
          <a:prstGeom prst="flowChartDocument">
            <a:avLst/>
          </a:prstGeom>
          <a:solidFill>
            <a:srgbClr val="999999"/>
          </a:solidFill>
          <a:ln>
            <a:solidFill>
              <a:srgbClr val="4C4C4C"/>
            </a:solidFill>
          </a:ln>
        </p:spPr>
        <p:txBody>
          <a:bodyPr wrap="none" lIns="81639" tIns="40820" rIns="81639" bIns="40820" anchor="ctr"/>
          <a:lstStyle/>
          <a:p>
            <a:pPr algn="ctr"/>
            <a:r>
              <a:rPr lang="en-US" sz="1300">
                <a:solidFill>
                  <a:srgbClr val="4C4C4C"/>
                </a:solidFill>
              </a:rPr>
              <a:t>rjson</a:t>
            </a:r>
            <a:endParaRPr/>
          </a:p>
        </p:txBody>
      </p:sp>
      <p:pic>
        <p:nvPicPr>
          <p:cNvPr id="52" name="Picture 51"/>
          <p:cNvPicPr/>
          <p:nvPr/>
        </p:nvPicPr>
        <p:blipFill>
          <a:blip r:embed="rId3"/>
          <a:stretch>
            <a:fillRect/>
          </a:stretch>
        </p:blipFill>
        <p:spPr>
          <a:xfrm>
            <a:off x="1271590" y="3863506"/>
            <a:ext cx="1658880" cy="1202814"/>
          </a:xfrm>
          <a:prstGeom prst="rect">
            <a:avLst/>
          </a:prstGeom>
        </p:spPr>
      </p:pic>
      <p:sp>
        <p:nvSpPr>
          <p:cNvPr id="53" name="CustomShape 15"/>
          <p:cNvSpPr/>
          <p:nvPr/>
        </p:nvSpPr>
        <p:spPr>
          <a:xfrm>
            <a:off x="1492992" y="3566966"/>
            <a:ext cx="1244160" cy="414764"/>
          </a:xfrm>
          <a:prstGeom prst="rect">
            <a:avLst/>
          </a:prstGeom>
        </p:spPr>
        <p:txBody>
          <a:bodyPr wrap="none" lIns="81639" tIns="40820" rIns="81639" bIns="40820" anchor="ctr"/>
          <a:lstStyle/>
          <a:p>
            <a:pPr algn="ctr"/>
            <a:r>
              <a:rPr lang="en-US"/>
              <a:t>Client Side</a:t>
            </a:r>
            <a:endParaRPr/>
          </a:p>
        </p:txBody>
      </p:sp>
      <p:sp>
        <p:nvSpPr>
          <p:cNvPr id="54" name="CustomShape 16"/>
          <p:cNvSpPr/>
          <p:nvPr/>
        </p:nvSpPr>
        <p:spPr>
          <a:xfrm>
            <a:off x="1741824" y="5143068"/>
            <a:ext cx="746496" cy="497716"/>
          </a:xfrm>
          <a:prstGeom prst="flowChartDocument">
            <a:avLst/>
          </a:prstGeom>
          <a:solidFill>
            <a:srgbClr val="999999"/>
          </a:solidFill>
          <a:ln>
            <a:solidFill>
              <a:srgbClr val="4C4C4C"/>
            </a:solidFill>
          </a:ln>
        </p:spPr>
        <p:txBody>
          <a:bodyPr wrap="none" lIns="81639" tIns="40820" rIns="81639" bIns="40820" anchor="ctr"/>
          <a:lstStyle/>
          <a:p>
            <a:pPr algn="ctr"/>
            <a:r>
              <a:rPr lang="en-US" sz="1300">
                <a:solidFill>
                  <a:srgbClr val="4C4C4C"/>
                </a:solidFill>
              </a:rPr>
              <a:t>D3</a:t>
            </a:r>
            <a:endParaRPr/>
          </a:p>
        </p:txBody>
      </p:sp>
      <p:sp>
        <p:nvSpPr>
          <p:cNvPr id="55" name="TextShape 17"/>
          <p:cNvSpPr txBox="1"/>
          <p:nvPr/>
        </p:nvSpPr>
        <p:spPr>
          <a:xfrm>
            <a:off x="3232203" y="4971285"/>
            <a:ext cx="1767622" cy="185827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pPr algn="ctr"/>
            <a:r>
              <a:rPr lang="en-US" sz="700">
                <a:solidFill>
                  <a:srgbClr val="4C4C4C"/>
                </a:solidFill>
              </a:rPr>
              <a:t>Controls, formatted data, summary info</a:t>
            </a:r>
            <a:endParaRPr/>
          </a:p>
        </p:txBody>
      </p:sp>
      <p:sp>
        <p:nvSpPr>
          <p:cNvPr id="56" name="TextShape 18"/>
          <p:cNvSpPr txBox="1"/>
          <p:nvPr/>
        </p:nvSpPr>
        <p:spPr>
          <a:xfrm>
            <a:off x="3003619" y="4252797"/>
            <a:ext cx="1450867" cy="185827"/>
          </a:xfrm>
          <a:prstGeom prst="rect">
            <a:avLst/>
          </a:prstGeom>
        </p:spPr>
        <p:txBody>
          <a:bodyPr wrap="none" lIns="81639" tIns="40820" rIns="81639" bIns="40820"/>
          <a:lstStyle/>
          <a:p>
            <a:pPr algn="ctr"/>
            <a:r>
              <a:rPr lang="en-US" sz="700">
                <a:solidFill>
                  <a:srgbClr val="4C4C4C"/>
                </a:solidFill>
              </a:rPr>
              <a:t>User interactions, updated data</a:t>
            </a:r>
            <a:endParaRPr/>
          </a:p>
        </p:txBody>
      </p:sp>
      <p:sp>
        <p:nvSpPr>
          <p:cNvPr id="2" name="Flowchart: Magnetic Disk 1"/>
          <p:cNvSpPr/>
          <p:nvPr/>
        </p:nvSpPr>
        <p:spPr>
          <a:xfrm>
            <a:off x="5743600" y="387400"/>
            <a:ext cx="2975600" cy="2626836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3" name="Flowchart: Internal Storage 2"/>
          <p:cNvSpPr/>
          <p:nvPr/>
        </p:nvSpPr>
        <p:spPr>
          <a:xfrm>
            <a:off x="462664" y="833021"/>
            <a:ext cx="3341235" cy="173682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0 w 10000"/>
              <a:gd name="connsiteY2" fmla="*/ 1250 h 10000"/>
              <a:gd name="connsiteX3" fmla="*/ 10000 w 10000"/>
              <a:gd name="connsiteY3" fmla="*/ 125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0 w 10000"/>
              <a:gd name="connsiteY2" fmla="*/ 1608 h 10000"/>
              <a:gd name="connsiteX3" fmla="*/ 10000 w 10000"/>
              <a:gd name="connsiteY3" fmla="*/ 125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0 w 10000"/>
              <a:gd name="connsiteY2" fmla="*/ 1608 h 10000"/>
              <a:gd name="connsiteX3" fmla="*/ 9958 w 10000"/>
              <a:gd name="connsiteY3" fmla="*/ 1608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0 w 10000"/>
              <a:gd name="connsiteY2" fmla="*/ 1966 h 10000"/>
              <a:gd name="connsiteX3" fmla="*/ 9958 w 10000"/>
              <a:gd name="connsiteY3" fmla="*/ 1608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0 w 10000"/>
              <a:gd name="connsiteY2" fmla="*/ 1966 h 10000"/>
              <a:gd name="connsiteX3" fmla="*/ 9958 w 10000"/>
              <a:gd name="connsiteY3" fmla="*/ 1895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0 w 10000"/>
              <a:gd name="connsiteY2" fmla="*/ 1966 h 10000"/>
              <a:gd name="connsiteX3" fmla="*/ 9916 w 10000"/>
              <a:gd name="connsiteY3" fmla="*/ 211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0 w 10000"/>
              <a:gd name="connsiteY2" fmla="*/ 1966 h 10000"/>
              <a:gd name="connsiteX3" fmla="*/ 9916 w 10000"/>
              <a:gd name="connsiteY3" fmla="*/ 1895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0 w 10000"/>
              <a:gd name="connsiteY2" fmla="*/ 1966 h 10000"/>
              <a:gd name="connsiteX3" fmla="*/ 9897 w 10000"/>
              <a:gd name="connsiteY3" fmla="*/ 1995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0 w 10000"/>
              <a:gd name="connsiteY2" fmla="*/ 1966 h 10000"/>
              <a:gd name="connsiteX3" fmla="*/ 9897 w 10000"/>
              <a:gd name="connsiteY3" fmla="*/ 1895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0 w 10000"/>
              <a:gd name="connsiteY2" fmla="*/ 1966 h 10000"/>
              <a:gd name="connsiteX3" fmla="*/ 9916 w 10000"/>
              <a:gd name="connsiteY3" fmla="*/ 1962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33"/>
              <a:gd name="connsiteY0" fmla="*/ 0 h 10000"/>
              <a:gd name="connsiteX1" fmla="*/ 10000 w 10033"/>
              <a:gd name="connsiteY1" fmla="*/ 0 h 10000"/>
              <a:gd name="connsiteX2" fmla="*/ 10000 w 10033"/>
              <a:gd name="connsiteY2" fmla="*/ 10000 h 10000"/>
              <a:gd name="connsiteX3" fmla="*/ 0 w 10033"/>
              <a:gd name="connsiteY3" fmla="*/ 10000 h 10000"/>
              <a:gd name="connsiteX4" fmla="*/ 0 w 10033"/>
              <a:gd name="connsiteY4" fmla="*/ 0 h 10000"/>
              <a:gd name="connsiteX0" fmla="*/ 1250 w 10033"/>
              <a:gd name="connsiteY0" fmla="*/ 0 h 10000"/>
              <a:gd name="connsiteX1" fmla="*/ 1250 w 10033"/>
              <a:gd name="connsiteY1" fmla="*/ 10000 h 10000"/>
              <a:gd name="connsiteX2" fmla="*/ 0 w 10033"/>
              <a:gd name="connsiteY2" fmla="*/ 1966 h 10000"/>
              <a:gd name="connsiteX3" fmla="*/ 10033 w 10033"/>
              <a:gd name="connsiteY3" fmla="*/ 1962 h 10000"/>
              <a:gd name="connsiteX0" fmla="*/ 0 w 10033"/>
              <a:gd name="connsiteY0" fmla="*/ 0 h 10000"/>
              <a:gd name="connsiteX1" fmla="*/ 10000 w 10033"/>
              <a:gd name="connsiteY1" fmla="*/ 0 h 10000"/>
              <a:gd name="connsiteX2" fmla="*/ 10000 w 10033"/>
              <a:gd name="connsiteY2" fmla="*/ 10000 h 10000"/>
              <a:gd name="connsiteX3" fmla="*/ 0 w 10033"/>
              <a:gd name="connsiteY3" fmla="*/ 10000 h 10000"/>
              <a:gd name="connsiteX4" fmla="*/ 0 w 10033"/>
              <a:gd name="connsiteY4" fmla="*/ 0 h 10000"/>
              <a:gd name="connsiteX0" fmla="*/ 0 w 10033"/>
              <a:gd name="connsiteY0" fmla="*/ 50 h 10050"/>
              <a:gd name="connsiteX1" fmla="*/ 10000 w 10033"/>
              <a:gd name="connsiteY1" fmla="*/ 50 h 10050"/>
              <a:gd name="connsiteX2" fmla="*/ 10000 w 10033"/>
              <a:gd name="connsiteY2" fmla="*/ 10050 h 10050"/>
              <a:gd name="connsiteX3" fmla="*/ 0 w 10033"/>
              <a:gd name="connsiteY3" fmla="*/ 10050 h 10050"/>
              <a:gd name="connsiteX4" fmla="*/ 0 w 10033"/>
              <a:gd name="connsiteY4" fmla="*/ 50 h 10050"/>
              <a:gd name="connsiteX0" fmla="*/ 913 w 10033"/>
              <a:gd name="connsiteY0" fmla="*/ 0 h 10050"/>
              <a:gd name="connsiteX1" fmla="*/ 1250 w 10033"/>
              <a:gd name="connsiteY1" fmla="*/ 10050 h 10050"/>
              <a:gd name="connsiteX2" fmla="*/ 0 w 10033"/>
              <a:gd name="connsiteY2" fmla="*/ 2016 h 10050"/>
              <a:gd name="connsiteX3" fmla="*/ 10033 w 10033"/>
              <a:gd name="connsiteY3" fmla="*/ 2012 h 10050"/>
              <a:gd name="connsiteX0" fmla="*/ 0 w 10033"/>
              <a:gd name="connsiteY0" fmla="*/ 50 h 10050"/>
              <a:gd name="connsiteX1" fmla="*/ 10000 w 10033"/>
              <a:gd name="connsiteY1" fmla="*/ 50 h 10050"/>
              <a:gd name="connsiteX2" fmla="*/ 10000 w 10033"/>
              <a:gd name="connsiteY2" fmla="*/ 10050 h 10050"/>
              <a:gd name="connsiteX3" fmla="*/ 0 w 10033"/>
              <a:gd name="connsiteY3" fmla="*/ 10050 h 10050"/>
              <a:gd name="connsiteX4" fmla="*/ 0 w 10033"/>
              <a:gd name="connsiteY4" fmla="*/ 50 h 10050"/>
              <a:gd name="connsiteX0" fmla="*/ 0 w 10033"/>
              <a:gd name="connsiteY0" fmla="*/ 50 h 10050"/>
              <a:gd name="connsiteX1" fmla="*/ 10000 w 10033"/>
              <a:gd name="connsiteY1" fmla="*/ 50 h 10050"/>
              <a:gd name="connsiteX2" fmla="*/ 10000 w 10033"/>
              <a:gd name="connsiteY2" fmla="*/ 10050 h 10050"/>
              <a:gd name="connsiteX3" fmla="*/ 0 w 10033"/>
              <a:gd name="connsiteY3" fmla="*/ 10050 h 10050"/>
              <a:gd name="connsiteX4" fmla="*/ 0 w 10033"/>
              <a:gd name="connsiteY4" fmla="*/ 50 h 10050"/>
              <a:gd name="connsiteX0" fmla="*/ 913 w 10033"/>
              <a:gd name="connsiteY0" fmla="*/ 0 h 10050"/>
              <a:gd name="connsiteX1" fmla="*/ 887 w 10033"/>
              <a:gd name="connsiteY1" fmla="*/ 10050 h 10050"/>
              <a:gd name="connsiteX2" fmla="*/ 0 w 10033"/>
              <a:gd name="connsiteY2" fmla="*/ 2016 h 10050"/>
              <a:gd name="connsiteX3" fmla="*/ 10033 w 10033"/>
              <a:gd name="connsiteY3" fmla="*/ 2012 h 10050"/>
              <a:gd name="connsiteX0" fmla="*/ 0 w 10033"/>
              <a:gd name="connsiteY0" fmla="*/ 50 h 10050"/>
              <a:gd name="connsiteX1" fmla="*/ 10000 w 10033"/>
              <a:gd name="connsiteY1" fmla="*/ 50 h 10050"/>
              <a:gd name="connsiteX2" fmla="*/ 10000 w 10033"/>
              <a:gd name="connsiteY2" fmla="*/ 10050 h 10050"/>
              <a:gd name="connsiteX3" fmla="*/ 0 w 10033"/>
              <a:gd name="connsiteY3" fmla="*/ 10050 h 10050"/>
              <a:gd name="connsiteX4" fmla="*/ 0 w 10033"/>
              <a:gd name="connsiteY4" fmla="*/ 50 h 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" h="10050" stroke="0" extrusionOk="0">
                <a:moveTo>
                  <a:pt x="0" y="50"/>
                </a:moveTo>
                <a:lnTo>
                  <a:pt x="10000" y="50"/>
                </a:lnTo>
                <a:lnTo>
                  <a:pt x="10000" y="10050"/>
                </a:lnTo>
                <a:lnTo>
                  <a:pt x="0" y="10050"/>
                </a:lnTo>
                <a:lnTo>
                  <a:pt x="0" y="50"/>
                </a:lnTo>
                <a:close/>
              </a:path>
              <a:path w="10033" h="10050" fill="none" extrusionOk="0">
                <a:moveTo>
                  <a:pt x="913" y="0"/>
                </a:moveTo>
                <a:cubicBezTo>
                  <a:pt x="913" y="3333"/>
                  <a:pt x="887" y="6717"/>
                  <a:pt x="887" y="10050"/>
                </a:cubicBezTo>
                <a:moveTo>
                  <a:pt x="0" y="2016"/>
                </a:moveTo>
                <a:lnTo>
                  <a:pt x="10033" y="2012"/>
                </a:lnTo>
              </a:path>
              <a:path w="10033" h="10050" fill="none">
                <a:moveTo>
                  <a:pt x="0" y="50"/>
                </a:moveTo>
                <a:lnTo>
                  <a:pt x="10000" y="50"/>
                </a:lnTo>
                <a:lnTo>
                  <a:pt x="10000" y="10050"/>
                </a:lnTo>
                <a:lnTo>
                  <a:pt x="0" y="10050"/>
                </a:lnTo>
                <a:lnTo>
                  <a:pt x="0" y="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5707" y="872705"/>
            <a:ext cx="2623022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mbx10" panose="020B0500000000000000" pitchFamily="34" charset="0"/>
              </a:rPr>
              <a:t>Client Side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13886" y="580901"/>
            <a:ext cx="1347868" cy="283811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cmbx10" panose="020B0500000000000000" pitchFamily="34" charset="0"/>
              </a:rPr>
              <a:t>Server Side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2968198" y="1878569"/>
            <a:ext cx="1403846" cy="414764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58" name="Flowchart: Process 57"/>
          <p:cNvSpPr/>
          <p:nvPr/>
        </p:nvSpPr>
        <p:spPr>
          <a:xfrm>
            <a:off x="5263292" y="1878987"/>
            <a:ext cx="1450594" cy="414764"/>
          </a:xfrm>
          <a:prstGeom prst="flowChartProcess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0131" y="1878569"/>
            <a:ext cx="750478" cy="2530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mbx10" panose="020B0500000000000000" pitchFamily="34" charset="0"/>
              </a:rPr>
              <a:t>Binding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63291" y="1878987"/>
            <a:ext cx="805874" cy="2530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mbx10" panose="020B0500000000000000" pitchFamily="34" charset="0"/>
              </a:rPr>
              <a:t>Binding</a:t>
            </a:r>
          </a:p>
        </p:txBody>
      </p:sp>
      <p:sp>
        <p:nvSpPr>
          <p:cNvPr id="34" name="Flowchart: Document 33"/>
          <p:cNvSpPr/>
          <p:nvPr/>
        </p:nvSpPr>
        <p:spPr>
          <a:xfrm>
            <a:off x="6015225" y="1878985"/>
            <a:ext cx="761931" cy="553018"/>
          </a:xfrm>
          <a:prstGeom prst="flowChartDocumen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15225" y="1878986"/>
            <a:ext cx="761931" cy="2530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mbx10" panose="020B0500000000000000" pitchFamily="34" charset="0"/>
              </a:rPr>
              <a:t>Shiny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778530" y="1278229"/>
            <a:ext cx="2112275" cy="1222486"/>
          </a:xfrm>
          <a:prstGeom prst="flowChartProcess">
            <a:avLst/>
          </a:prstGeom>
          <a:solidFill>
            <a:schemeClr val="accent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5" name="Flowchart: Document 4"/>
          <p:cNvSpPr/>
          <p:nvPr/>
        </p:nvSpPr>
        <p:spPr>
          <a:xfrm>
            <a:off x="884039" y="1878570"/>
            <a:ext cx="761931" cy="553018"/>
          </a:xfrm>
          <a:prstGeom prst="flowChartDocumen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4039" y="1878570"/>
            <a:ext cx="761931" cy="2530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mbx10" panose="020B0500000000000000" pitchFamily="34" charset="0"/>
              </a:rPr>
              <a:t>D3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57378" y="1274179"/>
            <a:ext cx="973353" cy="422310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mbx10" panose="020B0500000000000000" pitchFamily="34" charset="0"/>
              </a:rPr>
              <a:t>Interactive Graph</a:t>
            </a:r>
          </a:p>
        </p:txBody>
      </p:sp>
      <p:sp>
        <p:nvSpPr>
          <p:cNvPr id="61" name="Flowchart: Process 60"/>
          <p:cNvSpPr/>
          <p:nvPr/>
        </p:nvSpPr>
        <p:spPr>
          <a:xfrm>
            <a:off x="1754798" y="1278229"/>
            <a:ext cx="2027090" cy="1222486"/>
          </a:xfrm>
          <a:prstGeom prst="flowChartProcess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41189" y="1274180"/>
            <a:ext cx="971337" cy="422310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mbx10" panose="020B0500000000000000" pitchFamily="34" charset="0"/>
              </a:rPr>
              <a:t>User Controls</a:t>
            </a:r>
          </a:p>
        </p:txBody>
      </p:sp>
      <p:sp>
        <p:nvSpPr>
          <p:cNvPr id="36" name="Flowchart: Document 35"/>
          <p:cNvSpPr/>
          <p:nvPr/>
        </p:nvSpPr>
        <p:spPr>
          <a:xfrm>
            <a:off x="2950364" y="1878570"/>
            <a:ext cx="761931" cy="553018"/>
          </a:xfrm>
          <a:prstGeom prst="flowChartDocumen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50364" y="1878570"/>
            <a:ext cx="761931" cy="2530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mbx10" panose="020B0500000000000000" pitchFamily="34" charset="0"/>
              </a:rPr>
              <a:t>Shiny</a:t>
            </a:r>
          </a:p>
        </p:txBody>
      </p:sp>
      <p:sp>
        <p:nvSpPr>
          <p:cNvPr id="28" name="Flowchart: Document 27"/>
          <p:cNvSpPr/>
          <p:nvPr/>
        </p:nvSpPr>
        <p:spPr>
          <a:xfrm>
            <a:off x="1808365" y="1878569"/>
            <a:ext cx="994482" cy="553018"/>
          </a:xfrm>
          <a:prstGeom prst="flowChartDocumen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99739" y="1878569"/>
            <a:ext cx="1003108" cy="422310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mbx10" panose="020B0500000000000000" pitchFamily="34" charset="0"/>
              </a:rPr>
              <a:t>JavaScript</a:t>
            </a:r>
            <a:endParaRPr lang="en-US" sz="1100" dirty="0">
              <a:solidFill>
                <a:schemeClr val="bg1"/>
              </a:solidFill>
              <a:latin typeface="cmbx10" panose="020B0500000000000000" pitchFamily="3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cmbx10" panose="020B0500000000000000" pitchFamily="34" charset="0"/>
              </a:rPr>
              <a:t>(general)</a:t>
            </a:r>
          </a:p>
        </p:txBody>
      </p:sp>
      <p:pic>
        <p:nvPicPr>
          <p:cNvPr id="63" name="Picture 62"/>
          <p:cNvPicPr/>
          <p:nvPr/>
        </p:nvPicPr>
        <p:blipFill>
          <a:blip r:embed="rId2"/>
          <a:stretch>
            <a:fillRect/>
          </a:stretch>
        </p:blipFill>
        <p:spPr>
          <a:xfrm>
            <a:off x="7005548" y="1317354"/>
            <a:ext cx="446560" cy="336512"/>
          </a:xfrm>
          <a:prstGeom prst="rect">
            <a:avLst/>
          </a:prstGeom>
        </p:spPr>
      </p:pic>
      <p:sp>
        <p:nvSpPr>
          <p:cNvPr id="64" name="Flowchart: Process 63"/>
          <p:cNvSpPr/>
          <p:nvPr/>
        </p:nvSpPr>
        <p:spPr>
          <a:xfrm>
            <a:off x="6818924" y="1822630"/>
            <a:ext cx="1658880" cy="937273"/>
          </a:xfrm>
          <a:prstGeom prst="flowChartProcess">
            <a:avLst/>
          </a:prstGeom>
          <a:solidFill>
            <a:schemeClr val="accent3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13838" y="2508614"/>
            <a:ext cx="1824807" cy="2530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mbx10" panose="020B0500000000000000" pitchFamily="34" charset="0"/>
              </a:rPr>
              <a:t>Data formatting</a:t>
            </a:r>
          </a:p>
        </p:txBody>
      </p:sp>
      <p:sp>
        <p:nvSpPr>
          <p:cNvPr id="30" name="Flowchart: Document 29"/>
          <p:cNvSpPr/>
          <p:nvPr/>
        </p:nvSpPr>
        <p:spPr>
          <a:xfrm>
            <a:off x="7680789" y="1878986"/>
            <a:ext cx="761931" cy="553018"/>
          </a:xfrm>
          <a:prstGeom prst="flowChartDocumen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80789" y="1878987"/>
            <a:ext cx="761931" cy="2530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cmbx10" panose="020B0500000000000000" pitchFamily="34" charset="0"/>
              </a:rPr>
              <a:t>rjson</a:t>
            </a:r>
            <a:endParaRPr lang="en-US" sz="1100" dirty="0">
              <a:solidFill>
                <a:schemeClr val="bg1"/>
              </a:solidFill>
              <a:latin typeface="cmbx10" panose="020B0500000000000000" pitchFamily="34" charset="0"/>
            </a:endParaRPr>
          </a:p>
        </p:txBody>
      </p:sp>
      <p:sp>
        <p:nvSpPr>
          <p:cNvPr id="32" name="Flowchart: Document 31"/>
          <p:cNvSpPr/>
          <p:nvPr/>
        </p:nvSpPr>
        <p:spPr>
          <a:xfrm>
            <a:off x="6852960" y="1878985"/>
            <a:ext cx="761931" cy="553018"/>
          </a:xfrm>
          <a:prstGeom prst="flowChartDocumen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52960" y="1878986"/>
            <a:ext cx="761931" cy="253033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latin typeface="cmbx10" panose="020B0500000000000000" pitchFamily="34" charset="0"/>
              </a:rPr>
              <a:t>igraph</a:t>
            </a:r>
            <a:endParaRPr lang="en-US" sz="1100" dirty="0">
              <a:solidFill>
                <a:schemeClr val="bg1"/>
              </a:solidFill>
              <a:latin typeface="cmbx10" panose="020B0500000000000000" pitchFamily="34" charset="0"/>
            </a:endParaRPr>
          </a:p>
        </p:txBody>
      </p:sp>
      <p:sp>
        <p:nvSpPr>
          <p:cNvPr id="10" name="Left Brace 9"/>
          <p:cNvSpPr/>
          <p:nvPr/>
        </p:nvSpPr>
        <p:spPr>
          <a:xfrm rot="5400000">
            <a:off x="7133533" y="549907"/>
            <a:ext cx="190874" cy="2427495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2945" tIns="41473" rIns="82945" bIns="41473"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72044" y="1962978"/>
            <a:ext cx="877824" cy="417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4364642" y="2179487"/>
            <a:ext cx="877824" cy="417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6405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52400" y="0"/>
            <a:ext cx="8839200" cy="32925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511872" y="3501887"/>
            <a:ext cx="2479727" cy="125852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mbx10" panose="020B0500000000000000" pitchFamily="34" charset="0"/>
              </a:rPr>
              <a:t>Render Graph</a:t>
            </a:r>
            <a:br>
              <a:rPr lang="en-US" sz="1400" dirty="0" smtClean="0">
                <a:latin typeface="cmbx10" panose="020B0500000000000000" pitchFamily="34" charset="0"/>
              </a:rPr>
            </a:br>
            <a:r>
              <a:rPr lang="en-US" sz="1400" dirty="0" smtClean="0">
                <a:latin typeface="cmbx10" panose="020B0500000000000000" pitchFamily="34" charset="0"/>
              </a:rPr>
              <a:t>(as SVG element)</a:t>
            </a:r>
            <a:endParaRPr lang="en-US" sz="1400" dirty="0">
              <a:latin typeface="cmbx10" panose="020B0500000000000000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41344" y="1905001"/>
            <a:ext cx="2057400" cy="1258529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mbx10" panose="020B0500000000000000" pitchFamily="34" charset="0"/>
              </a:rPr>
              <a:t>Render Table</a:t>
            </a:r>
            <a:endParaRPr lang="en-US" sz="1400" dirty="0">
              <a:latin typeface="cmbx10" panose="020B0500000000000000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24200" y="5282325"/>
            <a:ext cx="1295400" cy="83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mbx10" panose="020B0500000000000000" pitchFamily="34" charset="0"/>
              </a:rPr>
              <a:t>User Selects Points</a:t>
            </a:r>
            <a:endParaRPr lang="en-US" sz="1400" dirty="0">
              <a:latin typeface="cmbx10" panose="020B0500000000000000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99506" y="5638800"/>
            <a:ext cx="1295400" cy="83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mbx10" panose="020B0500000000000000" pitchFamily="34" charset="0"/>
              </a:rPr>
              <a:t>User Groups  Nodes</a:t>
            </a:r>
            <a:endParaRPr lang="en-US" sz="1400" dirty="0">
              <a:latin typeface="cmbx10" panose="020B0500000000000000" pitchFamily="34" charset="0"/>
            </a:endParaRPr>
          </a:p>
        </p:txBody>
      </p:sp>
      <p:cxnSp>
        <p:nvCxnSpPr>
          <p:cNvPr id="10" name="Straight Arrow Connector 9"/>
          <p:cNvCxnSpPr>
            <a:stCxn id="5" idx="2"/>
            <a:endCxn id="7" idx="3"/>
          </p:cNvCxnSpPr>
          <p:nvPr/>
        </p:nvCxnSpPr>
        <p:spPr>
          <a:xfrm flipH="1">
            <a:off x="4419600" y="4131152"/>
            <a:ext cx="2092272" cy="157027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1"/>
          </p:cNvCxnSpPr>
          <p:nvPr/>
        </p:nvCxnSpPr>
        <p:spPr>
          <a:xfrm>
            <a:off x="4419600" y="5701425"/>
            <a:ext cx="2679906" cy="35647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5" idx="4"/>
          </p:cNvCxnSpPr>
          <p:nvPr/>
        </p:nvCxnSpPr>
        <p:spPr>
          <a:xfrm flipV="1">
            <a:off x="7747206" y="4760416"/>
            <a:ext cx="4530" cy="87838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09600" y="3650765"/>
            <a:ext cx="1473610" cy="968790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mbx10" panose="020B0500000000000000" pitchFamily="34" charset="0"/>
              </a:rPr>
              <a:t>Calculate Within and Outside Edges</a:t>
            </a:r>
            <a:endParaRPr lang="en-US" sz="1400" dirty="0">
              <a:latin typeface="cmbx10" panose="020B0500000000000000" pitchFamily="34" charset="0"/>
            </a:endParaRPr>
          </a:p>
        </p:txBody>
      </p:sp>
      <p:cxnSp>
        <p:nvCxnSpPr>
          <p:cNvPr id="23" name="Curved Connector 22"/>
          <p:cNvCxnSpPr>
            <a:stCxn id="7" idx="1"/>
            <a:endCxn id="21" idx="2"/>
          </p:cNvCxnSpPr>
          <p:nvPr/>
        </p:nvCxnSpPr>
        <p:spPr>
          <a:xfrm rot="10800000">
            <a:off x="1346406" y="4619555"/>
            <a:ext cx="1777795" cy="1081870"/>
          </a:xfrm>
          <a:prstGeom prst="curved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21" idx="1"/>
            <a:endCxn id="6" idx="2"/>
          </p:cNvCxnSpPr>
          <p:nvPr/>
        </p:nvCxnSpPr>
        <p:spPr>
          <a:xfrm rot="10800000">
            <a:off x="441344" y="2534266"/>
            <a:ext cx="168256" cy="1600894"/>
          </a:xfrm>
          <a:prstGeom prst="curvedConnector3">
            <a:avLst>
              <a:gd name="adj1" fmla="val 235864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Decision 26"/>
          <p:cNvSpPr/>
          <p:nvPr/>
        </p:nvSpPr>
        <p:spPr>
          <a:xfrm>
            <a:off x="2867146" y="417872"/>
            <a:ext cx="1993490" cy="1162663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mbx10" panose="020B0500000000000000" pitchFamily="34" charset="0"/>
              </a:rPr>
              <a:t>Default Dataset Selected</a:t>
            </a:r>
            <a:endParaRPr lang="en-US" sz="1400" dirty="0">
              <a:latin typeface="cmbx10" panose="020B0500000000000000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31390" y="379772"/>
            <a:ext cx="2057400" cy="125853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mbx10" panose="020B0500000000000000" pitchFamily="34" charset="0"/>
              </a:rPr>
              <a:t>Render Controls</a:t>
            </a:r>
            <a:endParaRPr lang="en-US" sz="1400" dirty="0">
              <a:latin typeface="cmbx10" panose="020B0500000000000000" pitchFamily="34" charset="0"/>
            </a:endParaRPr>
          </a:p>
        </p:txBody>
      </p:sp>
      <p:cxnSp>
        <p:nvCxnSpPr>
          <p:cNvPr id="29" name="Straight Arrow Connector 28"/>
          <p:cNvCxnSpPr>
            <a:stCxn id="28" idx="6"/>
            <a:endCxn id="27" idx="1"/>
          </p:cNvCxnSpPr>
          <p:nvPr/>
        </p:nvCxnSpPr>
        <p:spPr>
          <a:xfrm flipV="1">
            <a:off x="2488790" y="999204"/>
            <a:ext cx="378356" cy="983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5384083" y="513736"/>
            <a:ext cx="1473610" cy="935294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mbx10" panose="020B0500000000000000" pitchFamily="34" charset="0"/>
              </a:rPr>
              <a:t>Initial Layout Calculated (</a:t>
            </a:r>
            <a:r>
              <a:rPr lang="en-US" sz="1400" dirty="0" err="1" smtClean="0">
                <a:latin typeface="cmbx10" panose="020B0500000000000000" pitchFamily="34" charset="0"/>
              </a:rPr>
              <a:t>igraph</a:t>
            </a:r>
            <a:r>
              <a:rPr lang="en-US" sz="1400" dirty="0" smtClean="0">
                <a:latin typeface="cmbx10" panose="020B0500000000000000" pitchFamily="34" charset="0"/>
              </a:rPr>
              <a:t>)</a:t>
            </a:r>
            <a:endParaRPr lang="en-US" sz="1400" dirty="0">
              <a:latin typeface="cmbx10" panose="020B0500000000000000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315814" y="523222"/>
            <a:ext cx="1473610" cy="925808"/>
          </a:xfrm>
          <a:prstGeom prst="round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mbx10" panose="020B0500000000000000" pitchFamily="34" charset="0"/>
              </a:rPr>
              <a:t>GML to JSON</a:t>
            </a:r>
            <a:endParaRPr lang="en-US" sz="1400" dirty="0">
              <a:latin typeface="cmbx10" panose="020B0500000000000000" pitchFamily="34" charset="0"/>
            </a:endParaRPr>
          </a:p>
        </p:txBody>
      </p:sp>
      <p:cxnSp>
        <p:nvCxnSpPr>
          <p:cNvPr id="35" name="Straight Arrow Connector 34"/>
          <p:cNvCxnSpPr>
            <a:stCxn id="27" idx="3"/>
            <a:endCxn id="33" idx="1"/>
          </p:cNvCxnSpPr>
          <p:nvPr/>
        </p:nvCxnSpPr>
        <p:spPr>
          <a:xfrm flipV="1">
            <a:off x="4860636" y="981383"/>
            <a:ext cx="523447" cy="1782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3" idx="3"/>
            <a:endCxn id="34" idx="1"/>
          </p:cNvCxnSpPr>
          <p:nvPr/>
        </p:nvCxnSpPr>
        <p:spPr>
          <a:xfrm>
            <a:off x="6857693" y="981383"/>
            <a:ext cx="458121" cy="474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4" idx="2"/>
            <a:endCxn id="5" idx="0"/>
          </p:cNvCxnSpPr>
          <p:nvPr/>
        </p:nvCxnSpPr>
        <p:spPr>
          <a:xfrm flipH="1">
            <a:off x="7751736" y="1449030"/>
            <a:ext cx="300883" cy="205285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124201" y="3407567"/>
            <a:ext cx="1295400" cy="83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mbx10" panose="020B0500000000000000" pitchFamily="34" charset="0"/>
              </a:rPr>
              <a:t>User Selects Dataset</a:t>
            </a:r>
            <a:endParaRPr lang="en-US" sz="1400" dirty="0">
              <a:latin typeface="cmbx10" panose="020B0500000000000000" pitchFamily="34" charset="0"/>
            </a:endParaRPr>
          </a:p>
        </p:txBody>
      </p:sp>
      <p:cxnSp>
        <p:nvCxnSpPr>
          <p:cNvPr id="90" name="Straight Arrow Connector 89"/>
          <p:cNvCxnSpPr>
            <a:stCxn id="85" idx="3"/>
            <a:endCxn id="33" idx="2"/>
          </p:cNvCxnSpPr>
          <p:nvPr/>
        </p:nvCxnSpPr>
        <p:spPr>
          <a:xfrm flipV="1">
            <a:off x="4419601" y="1449030"/>
            <a:ext cx="1701287" cy="237763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3124200" y="4343400"/>
            <a:ext cx="1295400" cy="83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cmbx10" panose="020B0500000000000000" pitchFamily="34" charset="0"/>
              </a:rPr>
              <a:t>User Uploads Dataset</a:t>
            </a:r>
            <a:endParaRPr lang="en-US" sz="1400" dirty="0">
              <a:latin typeface="cmbx10" panose="020B0500000000000000" pitchFamily="34" charset="0"/>
            </a:endParaRPr>
          </a:p>
        </p:txBody>
      </p:sp>
      <p:cxnSp>
        <p:nvCxnSpPr>
          <p:cNvPr id="94" name="Straight Arrow Connector 93"/>
          <p:cNvCxnSpPr>
            <a:stCxn id="93" idx="3"/>
            <a:endCxn id="33" idx="2"/>
          </p:cNvCxnSpPr>
          <p:nvPr/>
        </p:nvCxnSpPr>
        <p:spPr>
          <a:xfrm flipV="1">
            <a:off x="4419600" y="1449030"/>
            <a:ext cx="1701288" cy="331347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52400" y="1"/>
            <a:ext cx="1930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bx10" panose="020B0500000000000000" pitchFamily="34" charset="0"/>
              </a:rPr>
              <a:t>Initial Page Load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mbx10" panose="020B0500000000000000" pitchFamily="34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232286" y="5820696"/>
            <a:ext cx="406810" cy="20955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00996" y="5776453"/>
            <a:ext cx="1283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bx10" panose="020B0500000000000000" pitchFamily="34" charset="0"/>
              </a:rPr>
              <a:t>Client Side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mbx10" panose="020B0500000000000000" pitchFamily="34" charset="0"/>
            </a:endParaRPr>
          </a:p>
        </p:txBody>
      </p:sp>
      <p:sp>
        <p:nvSpPr>
          <p:cNvPr id="106" name="Flowchart: Alternate Process 105"/>
          <p:cNvSpPr/>
          <p:nvPr/>
        </p:nvSpPr>
        <p:spPr>
          <a:xfrm>
            <a:off x="228600" y="6090563"/>
            <a:ext cx="406810" cy="209550"/>
          </a:xfrm>
          <a:prstGeom prst="flowChartAlternateProcess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97310" y="6046320"/>
            <a:ext cx="128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bx10" panose="020B0500000000000000" pitchFamily="34" charset="0"/>
              </a:rPr>
              <a:t>Server Side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mbx10" panose="020B0500000000000000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32286" y="6365867"/>
            <a:ext cx="406810" cy="20955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00995" y="6321624"/>
            <a:ext cx="1634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mbx10" panose="020B0500000000000000" pitchFamily="34" charset="0"/>
              </a:rPr>
              <a:t>User Activity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mbx10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487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2871789"/>
            <a:ext cx="15430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20545" y="366123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mbx10" panose="020B0500000000000000" pitchFamily="34" charset="0"/>
              </a:rPr>
              <a:t>Node 1</a:t>
            </a:r>
            <a:endParaRPr lang="en-US" sz="1400" dirty="0">
              <a:latin typeface="cmbx10" panose="020B0500000000000000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0145" y="298603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mbx10" panose="020B0500000000000000" pitchFamily="34" charset="0"/>
              </a:rPr>
              <a:t>Node 2</a:t>
            </a:r>
            <a:endParaRPr lang="en-US" sz="1400" dirty="0">
              <a:latin typeface="cmbx10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1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ee\Documents\GitHub\CreativeComponent\paper\images\graphdr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5" y="628650"/>
            <a:ext cx="8535987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025" y="2050201"/>
            <a:ext cx="57150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8003642" y="1858176"/>
            <a:ext cx="192024" cy="19202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56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1528"/>
            <a:ext cx="9143999" cy="489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969" y="1247928"/>
            <a:ext cx="3703320" cy="44469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4934" y="3248212"/>
            <a:ext cx="3474720" cy="11409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4934" y="4542745"/>
            <a:ext cx="3474720" cy="9217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2305" y="1726394"/>
            <a:ext cx="4954246" cy="39685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42305" y="1247928"/>
            <a:ext cx="4954245" cy="3751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7195" y="1327230"/>
            <a:ext cx="228600" cy="2303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514" y="1279565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mbx10" panose="020B0500000000000000" pitchFamily="34" charset="0"/>
              </a:rPr>
              <a:t>2</a:t>
            </a:r>
            <a:endParaRPr lang="en-US" sz="1400" dirty="0">
              <a:solidFill>
                <a:schemeClr val="bg1"/>
              </a:solidFill>
              <a:latin typeface="cmbx10" panose="020B0500000000000000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97987" y="3272394"/>
            <a:ext cx="228600" cy="2303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87413" y="322986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mbx10" panose="020B0500000000000000" pitchFamily="34" charset="0"/>
              </a:rPr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3387413" y="4572680"/>
            <a:ext cx="228600" cy="2303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8408" y="4530148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mbx10" panose="020B0500000000000000" pitchFamily="34" charset="0"/>
              </a:rPr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3885716" y="1768926"/>
            <a:ext cx="228600" cy="2303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59082" y="1726394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mbx10" panose="020B0500000000000000" pitchFamily="34" charset="0"/>
              </a:rPr>
              <a:t>5</a:t>
            </a:r>
            <a:endParaRPr lang="en-US" sz="1400" dirty="0">
              <a:solidFill>
                <a:schemeClr val="bg1"/>
              </a:solidFill>
              <a:latin typeface="cmbx10" panose="020B0500000000000000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634" y="801528"/>
            <a:ext cx="9154634" cy="3326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-91405" y="678172"/>
            <a:ext cx="228600" cy="2303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24934" y="642734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mbx10" panose="020B0500000000000000" pitchFamily="34" charset="0"/>
              </a:rPr>
              <a:t>1</a:t>
            </a:r>
            <a:endParaRPr lang="en-US" sz="1400" dirty="0">
              <a:solidFill>
                <a:schemeClr val="bg1"/>
              </a:solidFill>
              <a:latin typeface="cmbx10" panose="020B0500000000000000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109670" y="1305963"/>
            <a:ext cx="228600" cy="23036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bx10" panose="020B0500000000000000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83036" y="126343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mbx10" panose="020B0500000000000000" pitchFamily="34" charset="0"/>
              </a:rPr>
              <a:t>6</a:t>
            </a:r>
            <a:endParaRPr lang="en-US" sz="1400" dirty="0">
              <a:solidFill>
                <a:schemeClr val="bg1"/>
              </a:solidFill>
              <a:latin typeface="cmbx10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48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80959" y="218661"/>
            <a:ext cx="8152564" cy="5487531"/>
            <a:chOff x="180959" y="218661"/>
            <a:chExt cx="8152564" cy="5487531"/>
          </a:xfrm>
        </p:grpSpPr>
        <p:sp>
          <p:nvSpPr>
            <p:cNvPr id="22" name="Rectangle 21"/>
            <p:cNvSpPr/>
            <p:nvPr/>
          </p:nvSpPr>
          <p:spPr>
            <a:xfrm>
              <a:off x="391846" y="218661"/>
              <a:ext cx="7658900" cy="54875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80959" y="218661"/>
              <a:ext cx="8152564" cy="5487531"/>
              <a:chOff x="180959" y="218661"/>
              <a:chExt cx="8152564" cy="5487531"/>
            </a:xfrm>
          </p:grpSpPr>
          <p:pic>
            <p:nvPicPr>
              <p:cNvPr id="98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83" t="28197" r="11336" b="6250"/>
              <a:stretch/>
            </p:blipFill>
            <p:spPr bwMode="auto">
              <a:xfrm>
                <a:off x="180959" y="241385"/>
                <a:ext cx="2395772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76" t="27604" r="10907" b="6250"/>
              <a:stretch/>
            </p:blipFill>
            <p:spPr bwMode="auto">
              <a:xfrm>
                <a:off x="5947759" y="3827690"/>
                <a:ext cx="2376000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7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51" t="28386" r="10926" b="6251"/>
              <a:stretch/>
            </p:blipFill>
            <p:spPr bwMode="auto">
              <a:xfrm>
                <a:off x="3981033" y="3827690"/>
                <a:ext cx="2419648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79" t="27616" r="11007" b="6251"/>
              <a:stretch/>
            </p:blipFill>
            <p:spPr bwMode="auto">
              <a:xfrm>
                <a:off x="2105520" y="3827690"/>
                <a:ext cx="2371411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33" t="27616" r="10845" b="6250"/>
              <a:stretch/>
            </p:blipFill>
            <p:spPr bwMode="auto">
              <a:xfrm>
                <a:off x="183091" y="3827690"/>
                <a:ext cx="2391508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2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51" t="27471" r="11009" b="6250"/>
              <a:stretch/>
            </p:blipFill>
            <p:spPr bwMode="auto">
              <a:xfrm>
                <a:off x="5944633" y="1951091"/>
                <a:ext cx="2382252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2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33" t="27616" r="10845" b="6250"/>
              <a:stretch/>
            </p:blipFill>
            <p:spPr bwMode="auto">
              <a:xfrm>
                <a:off x="3995103" y="1951091"/>
                <a:ext cx="2391508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2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614" t="27616" r="10845" b="6250"/>
              <a:stretch/>
            </p:blipFill>
            <p:spPr bwMode="auto">
              <a:xfrm>
                <a:off x="2097481" y="1951091"/>
                <a:ext cx="2387489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2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51" t="27471" r="10845" b="6250"/>
              <a:stretch/>
            </p:blipFill>
            <p:spPr bwMode="auto">
              <a:xfrm>
                <a:off x="183709" y="1951091"/>
                <a:ext cx="2390273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" name="Picture 2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51" t="27616" r="10845" b="6249"/>
              <a:stretch/>
            </p:blipFill>
            <p:spPr bwMode="auto">
              <a:xfrm>
                <a:off x="5937996" y="241385"/>
                <a:ext cx="2395527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" name="Picture 2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51" t="27616" r="10926" b="6250"/>
              <a:stretch/>
            </p:blipFill>
            <p:spPr bwMode="auto">
              <a:xfrm>
                <a:off x="3995103" y="241385"/>
                <a:ext cx="2391508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2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51" t="27616" r="10845" b="6250"/>
              <a:stretch/>
            </p:blipFill>
            <p:spPr bwMode="auto">
              <a:xfrm>
                <a:off x="2093462" y="241385"/>
                <a:ext cx="2395527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391846" y="218661"/>
                <a:ext cx="7658900" cy="5487531"/>
                <a:chOff x="391846" y="218660"/>
                <a:chExt cx="7658900" cy="5487531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391846" y="218660"/>
                  <a:ext cx="7658900" cy="5487531"/>
                  <a:chOff x="391846" y="218660"/>
                  <a:chExt cx="7658900" cy="5487531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391846" y="218660"/>
                    <a:ext cx="7658900" cy="5487531"/>
                    <a:chOff x="391846" y="218660"/>
                    <a:chExt cx="7658900" cy="5487531"/>
                  </a:xfrm>
                </p:grpSpPr>
                <p:grpSp>
                  <p:nvGrpSpPr>
                    <p:cNvPr id="6" name="Group 5"/>
                    <p:cNvGrpSpPr/>
                    <p:nvPr/>
                  </p:nvGrpSpPr>
                  <p:grpSpPr>
                    <a:xfrm>
                      <a:off x="391846" y="218660"/>
                      <a:ext cx="7658900" cy="5487531"/>
                      <a:chOff x="391846" y="228600"/>
                      <a:chExt cx="7658900" cy="5487531"/>
                    </a:xfrm>
                  </p:grpSpPr>
                  <p:sp>
                    <p:nvSpPr>
                      <p:cNvPr id="16" name="Rectangle 15"/>
                      <p:cNvSpPr/>
                      <p:nvPr/>
                    </p:nvSpPr>
                    <p:spPr>
                      <a:xfrm>
                        <a:off x="4221715" y="228600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6135374" y="228600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2308202" y="228600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393380" y="228600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  <p:sp>
                    <p:nvSpPr>
                      <p:cNvPr id="40" name="Rectangle 39"/>
                      <p:cNvSpPr/>
                      <p:nvPr/>
                    </p:nvSpPr>
                    <p:spPr>
                      <a:xfrm>
                        <a:off x="4221937" y="2057400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  <p:sp>
                    <p:nvSpPr>
                      <p:cNvPr id="41" name="Rectangle 40"/>
                      <p:cNvSpPr/>
                      <p:nvPr/>
                    </p:nvSpPr>
                    <p:spPr>
                      <a:xfrm>
                        <a:off x="6135596" y="2057400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  <p:sp>
                    <p:nvSpPr>
                      <p:cNvPr id="42" name="Rectangle 41"/>
                      <p:cNvSpPr/>
                      <p:nvPr/>
                    </p:nvSpPr>
                    <p:spPr>
                      <a:xfrm>
                        <a:off x="2308424" y="2057400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393602" y="2057400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4222562" y="3887331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6136221" y="3887331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2306668" y="3887331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  <p:sp>
                    <p:nvSpPr>
                      <p:cNvPr id="47" name="Rectangle 46"/>
                      <p:cNvSpPr/>
                      <p:nvPr/>
                    </p:nvSpPr>
                    <p:spPr>
                      <a:xfrm>
                        <a:off x="391846" y="3887331"/>
                        <a:ext cx="1914525" cy="18288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cmbx10" panose="020B0500000000000000" pitchFamily="34" charset="0"/>
                        </a:endParaRPr>
                      </a:p>
                    </p:txBody>
                  </p:sp>
                </p:grpSp>
                <p:sp>
                  <p:nvSpPr>
                    <p:cNvPr id="60" name="Rectangle 59"/>
                    <p:cNvSpPr/>
                    <p:nvPr/>
                  </p:nvSpPr>
                  <p:spPr>
                    <a:xfrm>
                      <a:off x="1609497" y="439155"/>
                      <a:ext cx="438912" cy="374904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15537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mbx10" panose="020B0500000000000000" pitchFamily="34" charset="0"/>
                      </a:endParaRPr>
                    </a:p>
                  </p:txBody>
                </p:sp>
                <p:sp>
                  <p:nvSpPr>
                    <p:cNvPr id="61" name="Rectangle 60"/>
                    <p:cNvSpPr/>
                    <p:nvPr/>
                  </p:nvSpPr>
                  <p:spPr>
                    <a:xfrm>
                      <a:off x="2434365" y="730858"/>
                      <a:ext cx="384048" cy="421268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798BA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mbx10" panose="020B0500000000000000" pitchFamily="34" charset="0"/>
                      </a:endParaRPr>
                    </a:p>
                  </p:txBody>
                </p:sp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5503459" y="1292443"/>
                      <a:ext cx="512064" cy="356616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B2580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mbx10" panose="020B0500000000000000" pitchFamily="34" charset="0"/>
                      </a:endParaRPr>
                    </a:p>
                  </p:txBody>
                </p:sp>
                <p:sp>
                  <p:nvSpPr>
                    <p:cNvPr id="63" name="Rectangle 62"/>
                    <p:cNvSpPr/>
                    <p:nvPr/>
                  </p:nvSpPr>
                  <p:spPr>
                    <a:xfrm>
                      <a:off x="7193680" y="376070"/>
                      <a:ext cx="265176" cy="479793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B2825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mbx10" panose="020B0500000000000000" pitchFamily="34" charset="0"/>
                      </a:endParaRPr>
                    </a:p>
                  </p:txBody>
                </p:sp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933239" y="3251259"/>
                      <a:ext cx="310896" cy="402336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1E701E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mbx10" panose="020B0500000000000000" pitchFamily="34" charset="0"/>
                      </a:endParaRPr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>
                    <a:xfrm>
                      <a:off x="2728560" y="2757969"/>
                      <a:ext cx="374904" cy="411480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6A9C6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mbx10" panose="020B0500000000000000" pitchFamily="34" charset="0"/>
                      </a:endParaRPr>
                    </a:p>
                  </p:txBody>
                </p:sp>
                <p:sp>
                  <p:nvSpPr>
                    <p:cNvPr id="66" name="Rectangle 65"/>
                    <p:cNvSpPr/>
                    <p:nvPr/>
                  </p:nvSpPr>
                  <p:spPr>
                    <a:xfrm>
                      <a:off x="5188037" y="3105689"/>
                      <a:ext cx="393192" cy="292200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951B1C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mbx10" panose="020B0500000000000000" pitchFamily="34" charset="0"/>
                      </a:endParaRPr>
                    </a:p>
                  </p:txBody>
                </p:sp>
                <p:sp>
                  <p:nvSpPr>
                    <p:cNvPr id="67" name="Rectangle 66"/>
                    <p:cNvSpPr/>
                    <p:nvPr/>
                  </p:nvSpPr>
                  <p:spPr>
                    <a:xfrm>
                      <a:off x="6741009" y="2225310"/>
                      <a:ext cx="772082" cy="475488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B26A69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mbx10" panose="020B0500000000000000" pitchFamily="34" charset="0"/>
                      </a:endParaRPr>
                    </a:p>
                  </p:txBody>
                </p:sp>
                <p:sp>
                  <p:nvSpPr>
                    <p:cNvPr id="68" name="Rectangle 67"/>
                    <p:cNvSpPr/>
                    <p:nvPr/>
                  </p:nvSpPr>
                  <p:spPr>
                    <a:xfrm>
                      <a:off x="1495609" y="4407993"/>
                      <a:ext cx="333343" cy="663327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67488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mbx10" panose="020B0500000000000000" pitchFamily="34" charset="0"/>
                      </a:endParaRPr>
                    </a:p>
                  </p:txBody>
                </p:sp>
                <p:sp>
                  <p:nvSpPr>
                    <p:cNvPr id="69" name="Rectangle 68"/>
                    <p:cNvSpPr/>
                    <p:nvPr/>
                  </p:nvSpPr>
                  <p:spPr>
                    <a:xfrm>
                      <a:off x="2829005" y="4639471"/>
                      <a:ext cx="228600" cy="420624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897B9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mbx10" panose="020B0500000000000000" pitchFamily="34" charset="0"/>
                      </a:endParaRPr>
                    </a:p>
                  </p:txBody>
                </p:sp>
                <p:sp>
                  <p:nvSpPr>
                    <p:cNvPr id="70" name="Rectangle 69"/>
                    <p:cNvSpPr/>
                    <p:nvPr/>
                  </p:nvSpPr>
                  <p:spPr>
                    <a:xfrm>
                      <a:off x="5303881" y="4448334"/>
                      <a:ext cx="249599" cy="191138"/>
                    </a:xfrm>
                    <a:prstGeom prst="rect">
                      <a:avLst/>
                    </a:prstGeom>
                    <a:noFill/>
                    <a:ln w="3175">
                      <a:solidFill>
                        <a:srgbClr val="623C3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cmbx10" panose="020B0500000000000000" pitchFamily="34" charset="0"/>
                      </a:endParaRPr>
                    </a:p>
                  </p:txBody>
                </p:sp>
              </p:grpSp>
              <p:sp>
                <p:nvSpPr>
                  <p:cNvPr id="71" name="Oval 70"/>
                  <p:cNvSpPr/>
                  <p:nvPr/>
                </p:nvSpPr>
                <p:spPr>
                  <a:xfrm>
                    <a:off x="427936" y="260887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413151" y="222183"/>
                    <a:ext cx="2286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1</a:t>
                    </a:r>
                    <a:endParaRPr lang="en-US" sz="1400" dirty="0">
                      <a:solidFill>
                        <a:schemeClr val="bg1"/>
                      </a:solidFill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427936" y="2079369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413151" y="2040665"/>
                    <a:ext cx="2286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5</a:t>
                    </a:r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>
                  <a:xfrm>
                    <a:off x="427936" y="3903606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13151" y="3864902"/>
                    <a:ext cx="2286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9</a:t>
                    </a: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>
                  <a:xfrm>
                    <a:off x="2349387" y="3903606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268876" y="3864902"/>
                    <a:ext cx="55122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10</a:t>
                    </a:r>
                    <a:endParaRPr lang="en-US" sz="1400" dirty="0">
                      <a:solidFill>
                        <a:schemeClr val="bg1"/>
                      </a:solidFill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4256190" y="3903606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4201063" y="3864902"/>
                    <a:ext cx="43102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11</a:t>
                    </a:r>
                    <a:endParaRPr lang="en-US" sz="1400" dirty="0">
                      <a:solidFill>
                        <a:schemeClr val="bg1"/>
                      </a:solidFill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6174414" y="3903606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6092393" y="3864902"/>
                    <a:ext cx="41427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12</a:t>
                    </a:r>
                    <a:endParaRPr lang="en-US" sz="1400" dirty="0">
                      <a:solidFill>
                        <a:schemeClr val="bg1"/>
                      </a:solidFill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6174414" y="2079369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6159629" y="2040665"/>
                    <a:ext cx="2286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8</a:t>
                    </a: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4256190" y="2079369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4241405" y="2040665"/>
                    <a:ext cx="2286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7</a:t>
                    </a:r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2349387" y="2079369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334602" y="2040665"/>
                    <a:ext cx="2286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6</a:t>
                    </a:r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2349387" y="260887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2334602" y="222183"/>
                    <a:ext cx="2286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4256190" y="260887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4241405" y="222183"/>
                    <a:ext cx="2286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6174414" y="260887"/>
                    <a:ext cx="228600" cy="230369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mbx10" panose="020B0500000000000000" pitchFamily="34" charset="0"/>
                    </a:endParaRP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6159629" y="222183"/>
                    <a:ext cx="2286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  <a:latin typeface="cmbx10" panose="020B0500000000000000" pitchFamily="34" charset="0"/>
                      </a:rPr>
                      <a:t>4</a:t>
                    </a:r>
                  </a:p>
                </p:txBody>
              </p:sp>
            </p:grpSp>
            <p:sp>
              <p:nvSpPr>
                <p:cNvPr id="2" name="Rounded Rectangle 1"/>
                <p:cNvSpPr/>
                <p:nvPr/>
              </p:nvSpPr>
              <p:spPr>
                <a:xfrm>
                  <a:off x="3049829" y="1020374"/>
                  <a:ext cx="607658" cy="13716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S</a:t>
                  </a:r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EC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bx10" panose="020B0500000000000000" pitchFamily="34" charset="0"/>
                  </a:endParaRPr>
                </a:p>
              </p:txBody>
            </p:sp>
            <p:sp>
              <p:nvSpPr>
                <p:cNvPr id="95" name="Rounded Rectangle 94"/>
                <p:cNvSpPr/>
                <p:nvPr/>
              </p:nvSpPr>
              <p:spPr>
                <a:xfrm>
                  <a:off x="4666561" y="754438"/>
                  <a:ext cx="612648" cy="13716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MAC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bx10" panose="020B0500000000000000" pitchFamily="34" charset="0"/>
                  </a:endParaRPr>
                </a:p>
              </p:txBody>
            </p:sp>
            <p:sp>
              <p:nvSpPr>
                <p:cNvPr id="96" name="Rounded Rectangle 95"/>
                <p:cNvSpPr/>
                <p:nvPr/>
              </p:nvSpPr>
              <p:spPr>
                <a:xfrm>
                  <a:off x="6903974" y="1402171"/>
                  <a:ext cx="612648" cy="13716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Big 12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bx10" panose="020B0500000000000000" pitchFamily="34" charset="0"/>
                  </a:endParaRPr>
                </a:p>
              </p:txBody>
            </p:sp>
            <p:sp>
              <p:nvSpPr>
                <p:cNvPr id="97" name="Rounded Rectangle 96"/>
                <p:cNvSpPr/>
                <p:nvPr/>
              </p:nvSpPr>
              <p:spPr>
                <a:xfrm>
                  <a:off x="1158717" y="2461054"/>
                  <a:ext cx="612648" cy="13716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ACC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bx10" panose="020B0500000000000000" pitchFamily="34" charset="0"/>
                  </a:endParaRPr>
                </a:p>
              </p:txBody>
            </p:sp>
            <p:sp>
              <p:nvSpPr>
                <p:cNvPr id="99" name="Rounded Rectangle 98"/>
                <p:cNvSpPr/>
                <p:nvPr/>
              </p:nvSpPr>
              <p:spPr>
                <a:xfrm>
                  <a:off x="2948769" y="3223727"/>
                  <a:ext cx="612648" cy="13716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Pac 10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bx10" panose="020B0500000000000000" pitchFamily="34" charset="0"/>
                  </a:endParaRPr>
                </a:p>
              </p:txBody>
            </p:sp>
            <p:sp>
              <p:nvSpPr>
                <p:cNvPr id="100" name="Rounded Rectangle 99"/>
                <p:cNvSpPr/>
                <p:nvPr/>
              </p:nvSpPr>
              <p:spPr>
                <a:xfrm>
                  <a:off x="7388112" y="2721168"/>
                  <a:ext cx="637070" cy="13716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WAC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bx10" panose="020B0500000000000000" pitchFamily="34" charset="0"/>
                  </a:endParaRPr>
                </a:p>
              </p:txBody>
            </p:sp>
            <p:sp>
              <p:nvSpPr>
                <p:cNvPr id="101" name="Rounded Rectangle 100"/>
                <p:cNvSpPr/>
                <p:nvPr/>
              </p:nvSpPr>
              <p:spPr>
                <a:xfrm>
                  <a:off x="4341191" y="2802267"/>
                  <a:ext cx="749607" cy="12644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Big </a:t>
                  </a:r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10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bx10" panose="020B0500000000000000" pitchFamily="34" charset="0"/>
                  </a:endParaRPr>
                </a:p>
              </p:txBody>
            </p:sp>
            <p:sp>
              <p:nvSpPr>
                <p:cNvPr id="102" name="Rounded Rectangle 101"/>
                <p:cNvSpPr/>
                <p:nvPr/>
              </p:nvSpPr>
              <p:spPr>
                <a:xfrm>
                  <a:off x="936331" y="5150876"/>
                  <a:ext cx="832104" cy="27432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Mountain West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bx10" panose="020B0500000000000000" pitchFamily="34" charset="0"/>
                  </a:endParaRPr>
                </a:p>
              </p:txBody>
            </p:sp>
            <p:sp>
              <p:nvSpPr>
                <p:cNvPr id="103" name="Rounded Rectangle 102"/>
                <p:cNvSpPr/>
                <p:nvPr/>
              </p:nvSpPr>
              <p:spPr>
                <a:xfrm>
                  <a:off x="3174386" y="4934161"/>
                  <a:ext cx="749808" cy="13716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C-USA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bx10" panose="020B0500000000000000" pitchFamily="34" charset="0"/>
                  </a:endParaRPr>
                </a:p>
              </p:txBody>
            </p:sp>
            <p:sp>
              <p:nvSpPr>
                <p:cNvPr id="104" name="Rounded Rectangle 103"/>
                <p:cNvSpPr/>
                <p:nvPr/>
              </p:nvSpPr>
              <p:spPr>
                <a:xfrm>
                  <a:off x="4904406" y="4035519"/>
                  <a:ext cx="749808" cy="13716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Big East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bx10" panose="020B0500000000000000" pitchFamily="34" charset="0"/>
                  </a:endParaRPr>
                </a:p>
              </p:txBody>
            </p:sp>
            <p:cxnSp>
              <p:nvCxnSpPr>
                <p:cNvPr id="4" name="Straight Arrow Connector 3"/>
                <p:cNvCxnSpPr>
                  <a:stCxn id="104" idx="2"/>
                </p:cNvCxnSpPr>
                <p:nvPr/>
              </p:nvCxnSpPr>
              <p:spPr>
                <a:xfrm flipH="1">
                  <a:off x="5190857" y="4172679"/>
                  <a:ext cx="88453" cy="466792"/>
                </a:xfrm>
                <a:prstGeom prst="straightConnector1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/>
                <p:cNvCxnSpPr>
                  <a:stCxn id="102" idx="0"/>
                </p:cNvCxnSpPr>
                <p:nvPr/>
              </p:nvCxnSpPr>
              <p:spPr>
                <a:xfrm flipV="1">
                  <a:off x="1352383" y="4851865"/>
                  <a:ext cx="70407" cy="299011"/>
                </a:xfrm>
                <a:prstGeom prst="straightConnector1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ounded Rectangle 105"/>
                <p:cNvSpPr/>
                <p:nvPr/>
              </p:nvSpPr>
              <p:spPr>
                <a:xfrm>
                  <a:off x="6693502" y="4172679"/>
                  <a:ext cx="749544" cy="13716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mbx10" panose="020B0500000000000000" pitchFamily="34" charset="0"/>
                    </a:rPr>
                    <a:t>Big West</a:t>
                  </a:r>
                  <a:endPara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mbx10" panose="020B0500000000000000" pitchFamily="34" charset="0"/>
                  </a:endParaRPr>
                </a:p>
              </p:txBody>
            </p:sp>
            <p:cxnSp>
              <p:nvCxnSpPr>
                <p:cNvPr id="107" name="Straight Arrow Connector 106"/>
                <p:cNvCxnSpPr/>
                <p:nvPr/>
              </p:nvCxnSpPr>
              <p:spPr>
                <a:xfrm flipH="1">
                  <a:off x="6952973" y="4309839"/>
                  <a:ext cx="115301" cy="329634"/>
                </a:xfrm>
                <a:prstGeom prst="straightConnector1">
                  <a:avLst/>
                </a:prstGeom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9" name="Straight Arrow Connector 118"/>
              <p:cNvCxnSpPr>
                <a:stCxn id="103" idx="0"/>
              </p:cNvCxnSpPr>
              <p:nvPr/>
            </p:nvCxnSpPr>
            <p:spPr>
              <a:xfrm flipH="1" flipV="1">
                <a:off x="3291226" y="4742090"/>
                <a:ext cx="258064" cy="192072"/>
              </a:xfrm>
              <a:prstGeom prst="straightConnector1">
                <a:avLst/>
              </a:prstGeom>
              <a:ln w="3175"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8307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881510" y="218660"/>
            <a:ext cx="7911430" cy="9144000"/>
            <a:chOff x="-881510" y="218660"/>
            <a:chExt cx="7911430" cy="9144000"/>
          </a:xfrm>
        </p:grpSpPr>
        <p:sp>
          <p:nvSpPr>
            <p:cNvPr id="27" name="Rectangle 26"/>
            <p:cNvSpPr/>
            <p:nvPr/>
          </p:nvSpPr>
          <p:spPr>
            <a:xfrm>
              <a:off x="-881286" y="218660"/>
              <a:ext cx="7911205" cy="914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218" y="7480072"/>
              <a:ext cx="1858945" cy="18288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353" y="5695535"/>
              <a:ext cx="1851447" cy="18288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044" y="3902757"/>
              <a:ext cx="1882066" cy="18288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7462" y="2047460"/>
              <a:ext cx="1872458" cy="18288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1" r="8479"/>
            <a:stretch/>
          </p:blipFill>
          <p:spPr>
            <a:xfrm>
              <a:off x="5115395" y="218660"/>
              <a:ext cx="1914092" cy="18288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043" y="7533860"/>
              <a:ext cx="2021813" cy="1828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8129" y="5695535"/>
              <a:ext cx="1882733" cy="18288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9" b="648"/>
            <a:stretch/>
          </p:blipFill>
          <p:spPr>
            <a:xfrm>
              <a:off x="2300854" y="3902757"/>
              <a:ext cx="2812623" cy="179277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170" y="2061771"/>
              <a:ext cx="1926692" cy="1828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5" r="3104"/>
            <a:stretch/>
          </p:blipFill>
          <p:spPr>
            <a:xfrm>
              <a:off x="2736045" y="232971"/>
              <a:ext cx="1913811" cy="18288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271058" y="3876260"/>
              <a:ext cx="2842419" cy="1828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115395" y="3876260"/>
              <a:ext cx="1914525" cy="1828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115173" y="218660"/>
              <a:ext cx="1914525" cy="1828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270835" y="218660"/>
              <a:ext cx="2842419" cy="1828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71058" y="5705060"/>
              <a:ext cx="2842419" cy="1828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115395" y="5705060"/>
              <a:ext cx="1914525" cy="1828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115395" y="2047460"/>
              <a:ext cx="1914525" cy="1828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71058" y="2047460"/>
              <a:ext cx="2842419" cy="1828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70625" y="7531030"/>
              <a:ext cx="2842419" cy="1828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4962" y="7531030"/>
              <a:ext cx="1914525" cy="18288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881285" y="232971"/>
              <a:ext cx="3150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mbx10" panose="020B0500000000000000" pitchFamily="34" charset="0"/>
                  <a:cs typeface="Times New Roman" panose="02020603050405020304" pitchFamily="18" charset="0"/>
                </a:rPr>
                <a:t>Book 1:</a:t>
              </a:r>
            </a:p>
            <a:p>
              <a:r>
                <a:rPr lang="en-US" dirty="0" smtClean="0">
                  <a:latin typeface="cmbx10" panose="020B0500000000000000" pitchFamily="34" charset="0"/>
                  <a:cs typeface="Times New Roman" panose="02020603050405020304" pitchFamily="18" charset="0"/>
                </a:rPr>
                <a:t>A Game of Thrones</a:t>
              </a:r>
              <a:endParaRPr lang="en-US" dirty="0">
                <a:latin typeface="cmbx10" panose="020B0500000000000000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881510" y="2061771"/>
              <a:ext cx="31528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mbx10" panose="020B0500000000000000" pitchFamily="34" charset="0"/>
                  <a:cs typeface="Lao UI" panose="020B0502040204020203" pitchFamily="34" charset="0"/>
                </a:rPr>
                <a:t>Book 2:</a:t>
              </a:r>
            </a:p>
            <a:p>
              <a:r>
                <a:rPr lang="en-US" dirty="0" smtClean="0">
                  <a:latin typeface="cmbx10" panose="020B0500000000000000" pitchFamily="34" charset="0"/>
                  <a:cs typeface="Lao UI" panose="020B0502040204020203" pitchFamily="34" charset="0"/>
                </a:rPr>
                <a:t>A Clash of Kings</a:t>
              </a:r>
              <a:endParaRPr lang="en-US" dirty="0">
                <a:latin typeface="cmbx10" panose="020B0500000000000000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881510" y="3861581"/>
              <a:ext cx="31528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mbx10" panose="020B0500000000000000" pitchFamily="34" charset="0"/>
                  <a:cs typeface="Lao UI" panose="020B0502040204020203" pitchFamily="34" charset="0"/>
                </a:rPr>
                <a:t>Book 3:</a:t>
              </a:r>
            </a:p>
            <a:p>
              <a:r>
                <a:rPr lang="en-US" dirty="0" smtClean="0">
                  <a:latin typeface="cmbx10" panose="020B0500000000000000" pitchFamily="34" charset="0"/>
                  <a:cs typeface="Lao UI" panose="020B0502040204020203" pitchFamily="34" charset="0"/>
                </a:rPr>
                <a:t>A Storm of Swords</a:t>
              </a:r>
              <a:endParaRPr lang="en-US" dirty="0">
                <a:latin typeface="cmbx10" panose="020B0500000000000000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-881510" y="5695535"/>
              <a:ext cx="31528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mbx10" panose="020B0500000000000000" pitchFamily="34" charset="0"/>
                  <a:cs typeface="Lao UI" panose="020B0502040204020203" pitchFamily="34" charset="0"/>
                </a:rPr>
                <a:t>Book 4:</a:t>
              </a:r>
            </a:p>
            <a:p>
              <a:r>
                <a:rPr lang="en-US" dirty="0" smtClean="0">
                  <a:latin typeface="cmbx10" panose="020B0500000000000000" pitchFamily="34" charset="0"/>
                  <a:cs typeface="Lao UI" panose="020B0502040204020203" pitchFamily="34" charset="0"/>
                </a:rPr>
                <a:t>A Feast for Crows</a:t>
              </a:r>
              <a:endParaRPr lang="en-US" dirty="0">
                <a:latin typeface="cmbx10" panose="020B0500000000000000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881510" y="7533860"/>
              <a:ext cx="31528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mbx10" panose="020B0500000000000000" pitchFamily="34" charset="0"/>
                  <a:cs typeface="Lao UI" panose="020B0502040204020203" pitchFamily="34" charset="0"/>
                </a:rPr>
                <a:t>Book 5:</a:t>
              </a:r>
            </a:p>
            <a:p>
              <a:r>
                <a:rPr lang="en-US" dirty="0" smtClean="0">
                  <a:latin typeface="cmbx10" panose="020B0500000000000000" pitchFamily="34" charset="0"/>
                  <a:cs typeface="Lao UI" panose="020B0502040204020203" pitchFamily="34" charset="0"/>
                </a:rPr>
                <a:t>A Dance with Dragons</a:t>
              </a:r>
              <a:endParaRPr lang="en-US" dirty="0">
                <a:latin typeface="cmbx10" panose="020B0500000000000000" pitchFamily="34" charset="0"/>
                <a:cs typeface="Lao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673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160</Words>
  <Application>Microsoft Office PowerPoint</Application>
  <PresentationFormat>On-screen Show (4:3)</PresentationFormat>
  <Paragraphs>79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Andee</dc:creator>
  <cp:lastModifiedBy>Andee</cp:lastModifiedBy>
  <cp:revision>65</cp:revision>
  <dcterms:created xsi:type="dcterms:W3CDTF">2013-09-25T15:02:51Z</dcterms:created>
  <dcterms:modified xsi:type="dcterms:W3CDTF">2014-08-30T20:45:54Z</dcterms:modified>
</cp:coreProperties>
</file>